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62" r:id="rId2"/>
    <p:sldId id="372" r:id="rId3"/>
    <p:sldId id="389" r:id="rId4"/>
    <p:sldId id="424" r:id="rId5"/>
    <p:sldId id="423" r:id="rId6"/>
    <p:sldId id="420" r:id="rId7"/>
    <p:sldId id="418" r:id="rId8"/>
    <p:sldId id="425" r:id="rId9"/>
    <p:sldId id="426" r:id="rId10"/>
    <p:sldId id="419" r:id="rId11"/>
    <p:sldId id="422" r:id="rId12"/>
    <p:sldId id="410" r:id="rId13"/>
    <p:sldId id="427" r:id="rId14"/>
    <p:sldId id="428" r:id="rId15"/>
    <p:sldId id="429" r:id="rId16"/>
    <p:sldId id="430" r:id="rId17"/>
    <p:sldId id="431" r:id="rId18"/>
    <p:sldId id="432" r:id="rId19"/>
    <p:sldId id="433" r:id="rId20"/>
    <p:sldId id="435" r:id="rId21"/>
    <p:sldId id="434" r:id="rId22"/>
    <p:sldId id="36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4290"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38CF6C-D714-4A3C-A0FD-0762666291B2}" type="datetimeFigureOut">
              <a:rPr lang="ru-RU" smtClean="0"/>
              <a:pPr/>
              <a:t>09.11.2023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FB3FC2-B9F0-41EF-8399-CB9386E315D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09.11.2023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09.11.2023</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09.11.2023</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09.11.2023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09.11.2023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468313" y="333375"/>
            <a:ext cx="8229600" cy="1143000"/>
          </a:xfrm>
        </p:spPr>
        <p:txBody>
          <a:bodyPr numCol="2">
            <a:normAutofit/>
          </a:bodyPr>
          <a:lstStyle/>
          <a:p>
            <a:r>
              <a:rPr lang="ru-RU" sz="1800">
                <a:solidFill>
                  <a:schemeClr val="tx1">
                    <a:lumMod val="95000"/>
                    <a:lumOff val="5000"/>
                  </a:schemeClr>
                </a:solidFill>
              </a:rPr>
              <a:t>Казахский национальный </a:t>
            </a:r>
            <a:br>
              <a:rPr lang="ru-RU" sz="1800">
                <a:solidFill>
                  <a:schemeClr val="tx1">
                    <a:lumMod val="95000"/>
                    <a:lumOff val="5000"/>
                  </a:schemeClr>
                </a:solidFill>
              </a:rPr>
            </a:br>
            <a:r>
              <a:rPr lang="ru-RU" sz="1800">
                <a:solidFill>
                  <a:schemeClr val="tx1">
                    <a:lumMod val="95000"/>
                    <a:lumOff val="5000"/>
                  </a:schemeClr>
                </a:solidFill>
              </a:rPr>
              <a:t>университет им. Аль-Фараби</a:t>
            </a:r>
            <a:br>
              <a:rPr lang="ru-RU" sz="1800"/>
            </a:br>
            <a:endParaRPr lang="ru-RU" sz="1800">
              <a:solidFill>
                <a:schemeClr val="bg1"/>
              </a:solidFill>
            </a:endParaRPr>
          </a:p>
        </p:txBody>
      </p:sp>
      <p:sp>
        <p:nvSpPr>
          <p:cNvPr id="5123" name="Содержимое 2"/>
          <p:cNvSpPr>
            <a:spLocks noGrp="1"/>
          </p:cNvSpPr>
          <p:nvPr>
            <p:ph sz="quarter" idx="1"/>
          </p:nvPr>
        </p:nvSpPr>
        <p:spPr/>
        <p:txBody>
          <a:bodyPr>
            <a:normAutofit/>
          </a:bodyPr>
          <a:lstStyle/>
          <a:p>
            <a:pPr algn="ctr">
              <a:buNone/>
              <a:defRPr/>
            </a:pPr>
            <a:r>
              <a:rPr lang="kk-KZ" sz="2000" b="1" dirty="0">
                <a:latin typeface="Times New Roman" panose="02020603050405020304" pitchFamily="18" charset="0"/>
                <a:cs typeface="Times New Roman" panose="02020603050405020304" pitchFamily="18" charset="0"/>
              </a:rPr>
              <a:t>Кафедра педагогики и образовательного менеджмента</a:t>
            </a:r>
          </a:p>
          <a:p>
            <a:pPr algn="ctr">
              <a:buNone/>
              <a:defRPr/>
            </a:pPr>
            <a:r>
              <a:rPr lang="kk-KZ" sz="2000" b="1" dirty="0">
                <a:latin typeface="Times New Roman" panose="02020603050405020304" pitchFamily="18" charset="0"/>
                <a:cs typeface="Times New Roman" panose="02020603050405020304" pitchFamily="18" charset="0"/>
              </a:rPr>
              <a:t>Дисциплина : </a:t>
            </a:r>
            <a:r>
              <a:rPr lang="kk-KZ" sz="2000" b="1" i="1" dirty="0">
                <a:latin typeface="Times New Roman" panose="02020603050405020304" pitchFamily="18" charset="0"/>
                <a:cs typeface="Times New Roman" panose="02020603050405020304" pitchFamily="18" charset="0"/>
              </a:rPr>
              <a:t>“ </a:t>
            </a:r>
            <a:r>
              <a:rPr lang="kk-KZ" sz="2000" b="1" dirty="0">
                <a:latin typeface="Times New Roman" panose="02020603050405020304" pitchFamily="18" charset="0"/>
                <a:cs typeface="Times New Roman" panose="02020603050405020304" pitchFamily="18" charset="0"/>
              </a:rPr>
              <a:t>Методы научных исследований</a:t>
            </a:r>
            <a:r>
              <a:rPr lang="ru-RU" sz="2000" b="1" dirty="0">
                <a:latin typeface="Times New Roman" panose="02020603050405020304" pitchFamily="18" charset="0"/>
                <a:cs typeface="Times New Roman" panose="02020603050405020304" pitchFamily="18" charset="0"/>
              </a:rPr>
              <a:t>»</a:t>
            </a:r>
          </a:p>
          <a:p>
            <a:pPr algn="ctr">
              <a:buNone/>
              <a:defRPr/>
            </a:pPr>
            <a:r>
              <a:rPr lang="ru-RU" sz="2000" b="1" dirty="0">
                <a:latin typeface="Times New Roman" panose="02020603050405020304" pitchFamily="18" charset="0"/>
                <a:cs typeface="Times New Roman" panose="02020603050405020304" pitchFamily="18" charset="0"/>
              </a:rPr>
              <a:t>Специальность </a:t>
            </a:r>
            <a:r>
              <a:rPr lang="kk-KZ" sz="2000" b="1" dirty="0">
                <a:latin typeface="Times New Roman" panose="02020603050405020304" pitchFamily="18" charset="0"/>
                <a:cs typeface="Times New Roman" panose="02020603050405020304" pitchFamily="18" charset="0"/>
              </a:rPr>
              <a:t>«</a:t>
            </a:r>
            <a:r>
              <a:rPr lang="ru-RU" sz="2000" b="1" dirty="0">
                <a:latin typeface="Times New Roman" panose="02020603050405020304" pitchFamily="18" charset="0"/>
                <a:cs typeface="Times New Roman" panose="02020603050405020304" pitchFamily="18" charset="0"/>
              </a:rPr>
              <a:t>8D01</a:t>
            </a:r>
            <a:r>
              <a:rPr lang="kk-KZ" sz="2000" b="1" dirty="0">
                <a:latin typeface="Times New Roman" panose="02020603050405020304" pitchFamily="18" charset="0"/>
                <a:cs typeface="Times New Roman" panose="02020603050405020304" pitchFamily="18" charset="0"/>
              </a:rPr>
              <a:t>0</a:t>
            </a:r>
            <a:r>
              <a:rPr lang="ru-RU" sz="2000" b="1" dirty="0">
                <a:latin typeface="Times New Roman" panose="02020603050405020304" pitchFamily="18" charset="0"/>
                <a:cs typeface="Times New Roman" panose="02020603050405020304" pitchFamily="18" charset="0"/>
              </a:rPr>
              <a:t>8 </a:t>
            </a:r>
            <a:r>
              <a:rPr lang="kk-KZ" sz="2000" b="1" dirty="0">
                <a:latin typeface="Times New Roman" panose="02020603050405020304" pitchFamily="18" charset="0"/>
                <a:cs typeface="Times New Roman" panose="02020603050405020304" pitchFamily="18" charset="0"/>
              </a:rPr>
              <a:t>- «Социальная педагогика и самопознание»</a:t>
            </a:r>
            <a:endParaRPr lang="ru-RU" sz="2000" dirty="0">
              <a:latin typeface="Times New Roman" panose="02020603050405020304" pitchFamily="18" charset="0"/>
              <a:cs typeface="Times New Roman" panose="02020603050405020304" pitchFamily="18" charset="0"/>
            </a:endParaRPr>
          </a:p>
          <a:p>
            <a:pPr algn="ctr">
              <a:buNone/>
              <a:defRPr/>
            </a:pPr>
            <a:r>
              <a:rPr lang="kk-KZ" sz="2000" i="1" dirty="0">
                <a:latin typeface="Times New Roman" panose="02020603050405020304" pitchFamily="18" charset="0"/>
                <a:cs typeface="Times New Roman" panose="02020603050405020304" pitchFamily="18" charset="0"/>
              </a:rPr>
              <a:t> </a:t>
            </a:r>
            <a:r>
              <a:rPr lang="ru-RU"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ЛЕКЦИЯ 11</a:t>
            </a:r>
          </a:p>
          <a:p>
            <a:pPr algn="ctr" eaLnBrk="1" hangingPunct="1">
              <a:buFont typeface="Wingdings 2" pitchFamily="18" charset="2"/>
              <a:buNone/>
              <a:defRPr/>
            </a:pPr>
            <a:r>
              <a:rPr lang="ru-RU" sz="2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МАТЕМАТИЧЕСКИЕ  МЕТОДЫ НАУЧНОГО ИССЛЕДОВАНИЯ</a:t>
            </a:r>
          </a:p>
          <a:p>
            <a:pPr algn="ctr" eaLnBrk="1" hangingPunct="1">
              <a:buFont typeface="Wingdings 2" pitchFamily="18" charset="2"/>
              <a:buNone/>
              <a:defRPr/>
            </a:pPr>
            <a:endParaRPr lang="ru-RU" sz="28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eaLnBrk="1" hangingPunct="1">
              <a:buFont typeface="Wingdings 2" pitchFamily="18" charset="2"/>
              <a:buNone/>
              <a:defRPr/>
            </a:pPr>
            <a:endParaRPr lang="ru-RU" sz="28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eaLnBrk="1" hangingPunct="1">
              <a:buFont typeface="Wingdings 2" pitchFamily="18" charset="2"/>
              <a:buNone/>
              <a:defRPr/>
            </a:pPr>
            <a:r>
              <a:rPr lang="ru-RU" sz="2800"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Магауова</a:t>
            </a:r>
            <a:r>
              <a:rPr lang="ru-RU" sz="28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800"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А.С.-д.п.н</a:t>
            </a:r>
            <a:r>
              <a:rPr lang="ru-RU" sz="28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профессор </a:t>
            </a:r>
          </a:p>
        </p:txBody>
      </p:sp>
      <p:sp>
        <p:nvSpPr>
          <p:cNvPr id="5" name="Прямоугольник 4"/>
          <p:cNvSpPr/>
          <p:nvPr/>
        </p:nvSpPr>
        <p:spPr>
          <a:xfrm>
            <a:off x="5003800" y="476672"/>
            <a:ext cx="4140200" cy="646331"/>
          </a:xfrm>
          <a:prstGeom prst="rect">
            <a:avLst/>
          </a:prstGeom>
        </p:spPr>
        <p:txBody>
          <a:bodyPr>
            <a:spAutoFit/>
          </a:bodyPr>
          <a:lstStyle/>
          <a:p>
            <a:r>
              <a:rPr lang="kk-KZ">
                <a:latin typeface="+mj-lt"/>
              </a:rPr>
              <a:t>Әл-Фараби атындағы Қазақ ұлттық университеті</a:t>
            </a:r>
            <a:endParaRPr lang="ru-RU">
              <a:latin typeface="+mj-lt"/>
            </a:endParaRPr>
          </a:p>
        </p:txBody>
      </p:sp>
      <p:pic>
        <p:nvPicPr>
          <p:cNvPr id="9" name="Рисунок 8" descr="p18.jpg"/>
          <p:cNvPicPr>
            <a:picLocks noChangeAspect="1"/>
          </p:cNvPicPr>
          <p:nvPr/>
        </p:nvPicPr>
        <p:blipFill>
          <a:blip r:embed="rId2" cstate="print"/>
          <a:stretch>
            <a:fillRect/>
          </a:stretch>
        </p:blipFill>
        <p:spPr>
          <a:xfrm>
            <a:off x="3658185" y="0"/>
            <a:ext cx="1273855" cy="12687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средние величины</a:t>
            </a:r>
            <a:endParaRPr lang="ru-RU" sz="2800" b="1"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lnSpcReduction="10000"/>
          </a:bodyPr>
          <a:lstStyle/>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Исключительно важную роль в анализе многих психолого-педагоги­ческих явлений играют </a:t>
            </a:r>
            <a:r>
              <a:rPr lang="ru-R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средние величины,</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представляющие собой обобщенную характеристику качественно однородной совокупности по определенному количественному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признаку.В</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психолого-педагогических исследованиях обычно применяют­ся различные виды средних величин: средняя арифметическая, сред­няя геометрическая, медиана, мода и др.</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ru-RU" sz="1800" i="1" dirty="0">
                <a:effectLst/>
                <a:latin typeface="Times New Roman" panose="02020603050405020304" pitchFamily="18" charset="0"/>
                <a:ea typeface="Times New Roman" panose="02020603050405020304" pitchFamily="18" charset="0"/>
              </a:rPr>
              <a:t>Средняя арифметическая</a:t>
            </a:r>
            <a:r>
              <a:rPr lang="ru-RU" sz="1800" dirty="0">
                <a:effectLst/>
                <a:latin typeface="Times New Roman" panose="02020603050405020304" pitchFamily="18" charset="0"/>
                <a:ea typeface="Times New Roman" panose="02020603050405020304" pitchFamily="18" charset="0"/>
              </a:rPr>
              <a:t> – наиболее часто используемый показатель центральной тенденции, вычисляется при делении суммы всех значений на число этих данных. </a:t>
            </a:r>
            <a:r>
              <a:rPr lang="ru-RU" sz="1800" dirty="0">
                <a:solidFill>
                  <a:srgbClr val="000000"/>
                </a:solidFill>
                <a:effectLst/>
                <a:latin typeface="Times New Roman" panose="02020603050405020304" pitchFamily="18" charset="0"/>
                <a:ea typeface="Times New Roman" panose="02020603050405020304" pitchFamily="18" charset="0"/>
              </a:rPr>
              <a:t>Применяется в тех случаях, когда меж­ду определяющим свойством и данным признаком имеется прямо пропорциональная зависимость (например, при улучшении показа­телей работы учебной группы улучшаются показатели работы каж­дого ее члена).</a:t>
            </a:r>
            <a:r>
              <a:rPr lang="ru-RU" sz="1800" dirty="0">
                <a:effectLst/>
                <a:latin typeface="Times New Roman" panose="02020603050405020304" pitchFamily="18" charset="0"/>
                <a:ea typeface="Times New Roman" panose="02020603050405020304" pitchFamily="18" charset="0"/>
              </a:rPr>
              <a:t> Среднее совокупности чисел находится суммированием всех чисел и делением полученной суммы на общее число членов ряда. </a:t>
            </a:r>
            <a:r>
              <a:rPr lang="ru-RU" sz="1800" dirty="0">
                <a:solidFill>
                  <a:srgbClr val="000000"/>
                </a:solidFill>
                <a:effectLst/>
                <a:latin typeface="Times New Roman" panose="02020603050405020304" pitchFamily="18" charset="0"/>
                <a:ea typeface="Times New Roman" panose="02020603050405020304" pitchFamily="18" charset="0"/>
              </a:rPr>
              <a:t>Средняя арифметическая представляет собой частное от деления суммы величин на их число и вычисляется по формуле.</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Медиана (</a:t>
            </a:r>
            <a:r>
              <a:rPr lang="en-US" sz="2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Me</a:t>
            </a:r>
            <a:r>
              <a:rPr lang="ru-RU" sz="2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800" b="1"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indent="450215" algn="just">
              <a:lnSpc>
                <a:spcPct val="115000"/>
              </a:lnSpc>
              <a:spcAft>
                <a:spcPts val="1000"/>
              </a:spcAft>
            </a:pPr>
            <a:r>
              <a:rPr lang="ru-R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Медианой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t>
            </a:r>
            <a:r>
              <a:rPr lang="ru-R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называется мера среднего положения, характе­ризующая значение признака на упорядоченной (построенной по признаку возрастания или убывания) шкале, которое соответствует середине исследуемой совокупности. Медиана может быть определе­на для порядковых и количественных признаков.</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Медиана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(Me) соответствует центральному значению в последовательном ряду всех имеющихся значений. Медиану также, как 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квартилы</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и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децилы</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легко найти на процентной кривой кумулятивной частоты.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Медиана, или центральная величина ряда,– это величина члена, приходящего на середину ранжированного ряда, при нечетном числе членов ранжированного ряда медиана соответствует центральной величине ряда.</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Дисперсия</a:t>
            </a:r>
            <a:endParaRPr lang="ru-RU" sz="2800" b="1" dirty="0">
              <a:solidFill>
                <a:srgbClr val="C00000"/>
              </a:solidFill>
            </a:endParaRPr>
          </a:p>
        </p:txBody>
      </p:sp>
      <p:sp>
        <p:nvSpPr>
          <p:cNvPr id="3" name="Содержимое 2"/>
          <p:cNvSpPr>
            <a:spLocks noGrp="1"/>
          </p:cNvSpPr>
          <p:nvPr>
            <p:ph sz="quarter" idx="1"/>
          </p:nvPr>
        </p:nvSpPr>
        <p:spPr/>
        <p:txBody>
          <a:bodyPr>
            <a:normAutofit fontScale="92500" lnSpcReduction="10000"/>
          </a:bodyPr>
          <a:lstStyle/>
          <a:p>
            <a:pPr indent="450215" algn="just">
              <a:lnSpc>
                <a:spcPct val="115000"/>
              </a:lnSpc>
              <a:spcAft>
                <a:spcPts val="1000"/>
              </a:spcAft>
            </a:pPr>
            <a:r>
              <a:rPr lang="ru-R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Дисперсия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равна среднему квадрату отклонений значения исследуемой переменной от среднего значения. Она выступает как одна из характеристик индивидуальных результатов разброса значений исследуемой переменной (например, оценок учащихся) вокруг среднего значения. Вычисление дисперсии осуществляется путем определения:</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-отклонения от среднего значения;</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-квадрата указанного отклонения;</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-суммы квадратов отклонения и среднего значения квадрата от­клонения</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Значение дисперсии используется в различных статистических расчетах, но не имеет непосредственного наблюдаемого характера. Величиной, непосредственно связанной с содержанием наблюдаемой переменной, является среднее квадратическое отклонение.</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B594DF-068C-3439-8CD1-ED85B3790306}"/>
              </a:ext>
            </a:extLst>
          </p:cNvPr>
          <p:cNvSpPr>
            <a:spLocks noGrp="1"/>
          </p:cNvSpPr>
          <p:nvPr>
            <p:ph type="title"/>
          </p:nvPr>
        </p:nvSpPr>
        <p:spPr/>
        <p:txBody>
          <a:bodyPr>
            <a:noAutofit/>
          </a:bodyPr>
          <a:lstStyle/>
          <a:p>
            <a:pPr algn="ctr"/>
            <a:br>
              <a:rPr lang="ru-RU" sz="2400" b="1" dirty="0">
                <a:solidFill>
                  <a:srgbClr val="C00000"/>
                </a:solidFill>
                <a:effectLst/>
                <a:latin typeface="Times New Roman" panose="02020603050405020304" pitchFamily="18" charset="0"/>
                <a:ea typeface="Times New Roman" panose="02020603050405020304" pitchFamily="18" charset="0"/>
              </a:rPr>
            </a:br>
            <a:r>
              <a:rPr lang="ru-RU" sz="2400" b="1" dirty="0">
                <a:solidFill>
                  <a:srgbClr val="C00000"/>
                </a:solidFill>
                <a:effectLst/>
                <a:latin typeface="Times New Roman" panose="02020603050405020304" pitchFamily="18" charset="0"/>
                <a:ea typeface="Times New Roman" panose="02020603050405020304" pitchFamily="18" charset="0"/>
              </a:rPr>
              <a:t>3.Проблема репрезентативности выборки. </a:t>
            </a:r>
            <a:br>
              <a:rPr lang="ru-RU" sz="2400" b="1" dirty="0">
                <a:solidFill>
                  <a:srgbClr val="C00000"/>
                </a:solidFill>
                <a:effectLst/>
                <a:latin typeface="Times New Roman" panose="02020603050405020304" pitchFamily="18" charset="0"/>
                <a:ea typeface="Times New Roman" panose="02020603050405020304" pitchFamily="18" charset="0"/>
              </a:rPr>
            </a:br>
            <a:r>
              <a:rPr lang="ru-RU" sz="2400" b="1" dirty="0">
                <a:solidFill>
                  <a:srgbClr val="C00000"/>
                </a:solidFill>
                <a:effectLst/>
                <a:latin typeface="Times New Roman" panose="02020603050405020304" pitchFamily="18" charset="0"/>
                <a:ea typeface="Times New Roman" panose="02020603050405020304" pitchFamily="18" charset="0"/>
              </a:rPr>
              <a:t>Понятие генеральной совокупности.</a:t>
            </a:r>
            <a:br>
              <a:rPr lang="ru-KZ" sz="2400" dirty="0">
                <a:solidFill>
                  <a:srgbClr val="C00000"/>
                </a:solidFill>
                <a:effectLst/>
                <a:latin typeface="Times New Roman" panose="02020603050405020304" pitchFamily="18" charset="0"/>
                <a:ea typeface="Times New Roman" panose="02020603050405020304" pitchFamily="18" charset="0"/>
              </a:rPr>
            </a:br>
            <a:endParaRPr lang="ru-KZ" sz="2400" dirty="0">
              <a:solidFill>
                <a:srgbClr val="C00000"/>
              </a:solidFill>
            </a:endParaRPr>
          </a:p>
        </p:txBody>
      </p:sp>
      <p:sp>
        <p:nvSpPr>
          <p:cNvPr id="3" name="Объект 2">
            <a:extLst>
              <a:ext uri="{FF2B5EF4-FFF2-40B4-BE49-F238E27FC236}">
                <a16:creationId xmlns:a16="http://schemas.microsoft.com/office/drawing/2014/main" id="{F0779B02-7DE9-80E7-3BDA-83F35F190690}"/>
              </a:ext>
            </a:extLst>
          </p:cNvPr>
          <p:cNvSpPr>
            <a:spLocks noGrp="1"/>
          </p:cNvSpPr>
          <p:nvPr>
            <p:ph sz="quarter" idx="1"/>
          </p:nvPr>
        </p:nvSpPr>
        <p:spPr/>
        <p:txBody>
          <a:bodyPr/>
          <a:lstStyle/>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Основная проблема репрезентативности выборки –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величина и верность образцов.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Величина представленности образцов зависит от степени однородности целого (чем однороднее целое, тем меньше требуется образцов); от численности категорий и классов, на которые подразделяются результаты исследования (чем их больше, тем больше должно быть образцов); от количества работников, привлеченных к исследованию; от финансирования. Выборки называются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статистически однородными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если их распределения сходны, а различия между ними пренебрежимо малы. В противном случае, когда различия велики, а сходство пренебрежимо мало, выборки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статистически неоднородны.</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2477945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3C8BE2-5152-8268-3EAF-FC4A3A12172C}"/>
              </a:ext>
            </a:extLst>
          </p:cNvPr>
          <p:cNvSpPr>
            <a:spLocks noGrp="1"/>
          </p:cNvSpPr>
          <p:nvPr>
            <p:ph type="title"/>
          </p:nvPr>
        </p:nvSpPr>
        <p:spPr/>
        <p:txBody>
          <a:bodyPr>
            <a:normAutofit/>
          </a:bodyPr>
          <a:lstStyle/>
          <a:p>
            <a:pPr algn="ct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Репрезентативная выборка</a:t>
            </a:r>
            <a:endParaRPr lang="ru-KZ" sz="2800" b="1" dirty="0"/>
          </a:p>
        </p:txBody>
      </p:sp>
      <p:sp>
        <p:nvSpPr>
          <p:cNvPr id="3" name="Объект 2">
            <a:extLst>
              <a:ext uri="{FF2B5EF4-FFF2-40B4-BE49-F238E27FC236}">
                <a16:creationId xmlns:a16="http://schemas.microsoft.com/office/drawing/2014/main" id="{B19AF907-83B4-1152-B25F-888642C46D0E}"/>
              </a:ext>
            </a:extLst>
          </p:cNvPr>
          <p:cNvSpPr>
            <a:spLocks noGrp="1"/>
          </p:cNvSpPr>
          <p:nvPr>
            <p:ph sz="quarter" idx="1"/>
          </p:nvPr>
        </p:nvSpPr>
        <p:spPr/>
        <p:txBody>
          <a:bodyPr>
            <a:normAutofit lnSpcReduction="10000"/>
          </a:bodyPr>
          <a:lstStyle/>
          <a:p>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Размер выборки находится в зависимости от размера </a:t>
            </a:r>
            <a:r>
              <a:rPr lang="ru-RU" sz="2400" i="1" dirty="0">
                <a:effectLst/>
                <a:latin typeface="Times New Roman" panose="02020603050405020304" pitchFamily="18" charset="0"/>
                <a:ea typeface="Times New Roman" panose="02020603050405020304" pitchFamily="18" charset="0"/>
                <a:cs typeface="Times New Roman" panose="02020603050405020304" pitchFamily="18" charset="0"/>
              </a:rPr>
              <a:t>генеральной совокупности</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подлежащей изучению, а также цели исследования. Когда цель исследования заключается в изучении состояния представлений ограниченного количества респондентов, например, одной группы, объем выборки не может превысить численность этой группы. При изучении больших по объему совокупностей проблема отбора решается с учетом количественной и качественной представительности выборки, это называется </a:t>
            </a:r>
            <a:r>
              <a:rPr lang="ru-RU" sz="2400" i="1" dirty="0">
                <a:effectLst/>
                <a:latin typeface="Times New Roman" panose="02020603050405020304" pitchFamily="18" charset="0"/>
                <a:ea typeface="Times New Roman" panose="02020603050405020304" pitchFamily="18" charset="0"/>
                <a:cs typeface="Times New Roman" panose="02020603050405020304" pitchFamily="18" charset="0"/>
              </a:rPr>
              <a:t>требованием репрезентативности.</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Репрезентативная выборка имеет достаточно большой объем и отражает основные свойства генеральной совокупности.</a:t>
            </a:r>
            <a:endParaRPr lang="ru-KZ"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3660340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F9080E-29E3-1520-546D-F99D29AC88DA}"/>
              </a:ext>
            </a:extLst>
          </p:cNvPr>
          <p:cNvSpPr>
            <a:spLocks noGrp="1"/>
          </p:cNvSpPr>
          <p:nvPr>
            <p:ph type="title"/>
          </p:nvPr>
        </p:nvSpPr>
        <p:spPr/>
        <p:txBody>
          <a:bodyPr>
            <a:normAutofit/>
          </a:bodyPr>
          <a:lstStyle/>
          <a:p>
            <a:pPr algn="ctr"/>
            <a:r>
              <a:rPr lang="ru-RU" sz="3200" dirty="0">
                <a:effectLst/>
                <a:latin typeface="Times New Roman" panose="02020603050405020304" pitchFamily="18" charset="0"/>
                <a:ea typeface="Times New Roman" panose="02020603050405020304" pitchFamily="18" charset="0"/>
                <a:cs typeface="Times New Roman" panose="02020603050405020304" pitchFamily="18" charset="0"/>
              </a:rPr>
              <a:t>Метод случайного отбора</a:t>
            </a:r>
            <a:endParaRPr lang="ru-KZ" sz="3200" dirty="0"/>
          </a:p>
        </p:txBody>
      </p:sp>
      <p:sp>
        <p:nvSpPr>
          <p:cNvPr id="3" name="Объект 2">
            <a:extLst>
              <a:ext uri="{FF2B5EF4-FFF2-40B4-BE49-F238E27FC236}">
                <a16:creationId xmlns:a16="http://schemas.microsoft.com/office/drawing/2014/main" id="{39827AAA-A84E-044A-0F1C-4A22B343BA9F}"/>
              </a:ext>
            </a:extLst>
          </p:cNvPr>
          <p:cNvSpPr>
            <a:spLocks noGrp="1"/>
          </p:cNvSpPr>
          <p:nvPr>
            <p:ph sz="quarter" idx="1"/>
          </p:nvPr>
        </p:nvSpPr>
        <p:spPr/>
        <p:txBody>
          <a:bodyPr/>
          <a:lstStyle/>
          <a:p>
            <a:r>
              <a:rPr lang="ru-RU" sz="2800" i="1" dirty="0">
                <a:effectLst/>
                <a:latin typeface="Times New Roman" panose="02020603050405020304" pitchFamily="18" charset="0"/>
                <a:ea typeface="Times New Roman" panose="02020603050405020304" pitchFamily="18" charset="0"/>
                <a:cs typeface="Times New Roman" panose="02020603050405020304" pitchFamily="18" charset="0"/>
              </a:rPr>
              <a:t>Метод случайного отбора</a:t>
            </a: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 характеризуется двумя отличительными особенностями: 1) каждый объект генеральной совокупности имеет одинаковый шанс быть избранным, 2) отбор одного объекта не имеет никакого влияния на отбор какого-либо другого объекта. К этим методам относятся следующие: простой случайный отбор, отбор методом случайных чисел, стратифицированный отбор, систематический отбор. </a:t>
            </a:r>
            <a:endParaRPr lang="ru-KZ"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3557283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C9FA19-8402-8DE0-2E45-CB042BF31A7D}"/>
              </a:ext>
            </a:extLst>
          </p:cNvPr>
          <p:cNvSpPr>
            <a:spLocks noGrp="1"/>
          </p:cNvSpPr>
          <p:nvPr>
            <p:ph type="title"/>
          </p:nvPr>
        </p:nvSpPr>
        <p:spPr/>
        <p:txBody>
          <a:bodyPr>
            <a:noAutofit/>
          </a:bodyPr>
          <a:lstStyle/>
          <a:p>
            <a:pPr algn="ctr"/>
            <a:b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4. Методы регистрации, ранжирования, шкалирования </a:t>
            </a:r>
            <a:br>
              <a:rPr lang="ru-KZ" sz="28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ru-KZ"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17952849-149F-B3BC-1A39-73D002741F46}"/>
              </a:ext>
            </a:extLst>
          </p:cNvPr>
          <p:cNvSpPr>
            <a:spLocks noGrp="1"/>
          </p:cNvSpPr>
          <p:nvPr>
            <p:ph sz="quarter" idx="1"/>
          </p:nvPr>
        </p:nvSpPr>
        <p:spPr/>
        <p:txBody>
          <a:bodyPr>
            <a:normAutofit fontScale="77500" lnSpcReduction="20000"/>
          </a:bodyPr>
          <a:lstStyle/>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 педагогике, психологии, социологии и других социальных науках для изучения различных характеристик педагогических и социально-психологических явлений  используются различные шкалы.</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Шкала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инструмент для измерения непрерывных свойств объекта; представляет собой числовую систему, в которой отношения между различными свойствами объектов выражены свойствами числового ряда. Шкала есть способ упорядочивания объектов произвольной природы.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Bef>
                <a:spcPts val="600"/>
              </a:spcBef>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Виды шкал:</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1) Шкала наименований (номинальная).</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2) Шкала порядка (ранговая, ординальная).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3) Метрические шкалы: а) шкала интервалов, б) шкала пропорций (пропорциональная, отношений).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Метрическая шкала бывает относительная (шкала интервалов) и абсолютная (шкала пропорций). В метрических шкалах носитель шкалы образует отношения строгого порядка, как, например, в шкалах времени, весов, температуры и др.  В относительных шкалах точка отсчета привязана к чему-то другому.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2883386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3F0155-9C96-29C0-024D-B022EB0945A7}"/>
              </a:ext>
            </a:extLst>
          </p:cNvPr>
          <p:cNvSpPr>
            <a:spLocks noGrp="1"/>
          </p:cNvSpPr>
          <p:nvPr>
            <p:ph type="title"/>
          </p:nvPr>
        </p:nvSpPr>
        <p:spPr/>
        <p:txBody>
          <a:bodyPr>
            <a:normAutofit/>
          </a:bodyPr>
          <a:lstStyle/>
          <a:p>
            <a:pPr algn="ctr"/>
            <a:r>
              <a:rPr lang="ru-RU" sz="3200" b="1" dirty="0">
                <a:effectLst/>
                <a:latin typeface="Times New Roman" panose="02020603050405020304" pitchFamily="18" charset="0"/>
                <a:ea typeface="Times New Roman" panose="02020603050405020304" pitchFamily="18" charset="0"/>
                <a:cs typeface="Times New Roman" panose="02020603050405020304" pitchFamily="18" charset="0"/>
              </a:rPr>
              <a:t>Шкалирование</a:t>
            </a:r>
            <a:endParaRPr lang="ru-KZ" sz="3200" b="1" dirty="0"/>
          </a:p>
        </p:txBody>
      </p:sp>
      <p:sp>
        <p:nvSpPr>
          <p:cNvPr id="3" name="Объект 2">
            <a:extLst>
              <a:ext uri="{FF2B5EF4-FFF2-40B4-BE49-F238E27FC236}">
                <a16:creationId xmlns:a16="http://schemas.microsoft.com/office/drawing/2014/main" id="{14D28B70-9D33-FF4A-F12F-E3D7C41DA878}"/>
              </a:ext>
            </a:extLst>
          </p:cNvPr>
          <p:cNvSpPr>
            <a:spLocks noGrp="1"/>
          </p:cNvSpPr>
          <p:nvPr>
            <p:ph sz="quarter" idx="1"/>
          </p:nvPr>
        </p:nvSpPr>
        <p:spPr/>
        <p:txBody>
          <a:bodyPr>
            <a:normAutofit fontScale="92500" lnSpcReduction="20000"/>
          </a:bodyPr>
          <a:lstStyle/>
          <a:p>
            <a:pPr indent="450215" algn="just">
              <a:lnSpc>
                <a:spcPct val="115000"/>
              </a:lnSpc>
              <a:spcAft>
                <a:spcPts val="1000"/>
              </a:spcAft>
            </a:pP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Шкалирование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(англ.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scaling</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 определение масштаба, единицы измерения) - метод моделирования реальных процессов с помощью числовых систем. В социальных науках шкалирование является одним из важнейших средств математического анализа изучаемого явления, а также способом организации эмпирических данных, получаемых с помощью наблюдения, изучения документов, анкетного опроса, экспериментов, тестирования.   Большинство социальных объектов не могут быть строго фиксированы и не поддаются прямому измерению.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Общий процесс шкалирования состоит в конструировании по определенным правилам самой шкалы и включает в себя два этапа: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а) на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этапе сбора информации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осуществляется изучение эмпирической системы исследуемых объектов и фиксирование типа отношений между ними;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б) на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этапе анализа данных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строится числовая система, моделирующая отношения эмпирической системы объектов.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1245393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71AABA-939F-D5B0-5DF8-608E38A33ED5}"/>
              </a:ext>
            </a:extLst>
          </p:cNvPr>
          <p:cNvSpPr>
            <a:spLocks noGrp="1"/>
          </p:cNvSpPr>
          <p:nvPr>
            <p:ph type="title"/>
          </p:nvPr>
        </p:nvSpPr>
        <p:spPr/>
        <p:txBody>
          <a:bodyPr>
            <a:noAutofit/>
          </a:bodyPr>
          <a:lstStyle/>
          <a:p>
            <a:r>
              <a:rPr lang="ru-RU" sz="2400" b="1" dirty="0">
                <a:solidFill>
                  <a:srgbClr val="C00000"/>
                </a:solidFill>
                <a:effectLst/>
                <a:latin typeface="Times New Roman" panose="02020603050405020304" pitchFamily="18" charset="0"/>
                <a:ea typeface="Times New Roman" panose="02020603050405020304" pitchFamily="18" charset="0"/>
              </a:rPr>
              <a:t>5.Графопостроение, сравнение элементарных статистик, метод корреляций, факторный анализ.</a:t>
            </a:r>
            <a:br>
              <a:rPr lang="ru-KZ" sz="2400" dirty="0">
                <a:solidFill>
                  <a:srgbClr val="C00000"/>
                </a:solidFill>
                <a:effectLst/>
                <a:latin typeface="Times New Roman" panose="02020603050405020304" pitchFamily="18" charset="0"/>
                <a:ea typeface="Times New Roman" panose="02020603050405020304" pitchFamily="18" charset="0"/>
              </a:rPr>
            </a:br>
            <a:endParaRPr lang="ru-KZ" sz="2400" dirty="0">
              <a:solidFill>
                <a:srgbClr val="C00000"/>
              </a:solidFill>
            </a:endParaRPr>
          </a:p>
        </p:txBody>
      </p:sp>
      <p:sp>
        <p:nvSpPr>
          <p:cNvPr id="3" name="Объект 2">
            <a:extLst>
              <a:ext uri="{FF2B5EF4-FFF2-40B4-BE49-F238E27FC236}">
                <a16:creationId xmlns:a16="http://schemas.microsoft.com/office/drawing/2014/main" id="{BD43411A-7BDB-B1BD-B53F-06B9BEFF61F4}"/>
              </a:ext>
            </a:extLst>
          </p:cNvPr>
          <p:cNvSpPr>
            <a:spLocks noGrp="1"/>
          </p:cNvSpPr>
          <p:nvPr>
            <p:ph sz="quarter" idx="1"/>
          </p:nvPr>
        </p:nvSpPr>
        <p:spPr/>
        <p:txBody>
          <a:bodyPr>
            <a:normAutofit/>
          </a:bodyPr>
          <a:lstStyle/>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Степень корреляции значений двух переменных может быть вычислена двумя способами: с применением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параметрических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и с помощью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непараметрических методов (тестов).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Наиболее широкое применение находят параметрические методы. Название «параметрические» методы возникло от того, что при этом методе сравнивают параметры распределения средних показателей таких, как среднее значение или дисперсия данных. Непараметрические методы используются в том случае, когда исследователь имеет дело с очень малыми выборками или с качественными данными; их достоинство в простоте расчетов и применения. Обоснованный выбор, как параметрических методов, так и непараметрических в процессе педагогического исследования во многом определен полученными экспериментальными данными.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2857796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154E76-EDA0-BC6C-001F-E7B60BC1D18B}"/>
              </a:ext>
            </a:extLst>
          </p:cNvPr>
          <p:cNvSpPr>
            <a:spLocks noGrp="1"/>
          </p:cNvSpPr>
          <p:nvPr>
            <p:ph type="title"/>
          </p:nvPr>
        </p:nvSpPr>
        <p:spPr/>
        <p:txBody>
          <a:bodyPr>
            <a:normAutofit/>
          </a:bodyPr>
          <a:lstStyle/>
          <a:p>
            <a:pPr algn="ctr"/>
            <a:r>
              <a:rPr lang="ru-RU" sz="2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Многомерные методы анализа данных</a:t>
            </a:r>
            <a:endParaRPr lang="ru-KZ" sz="2800" dirty="0">
              <a:solidFill>
                <a:srgbClr val="C00000"/>
              </a:solidFill>
            </a:endParaRPr>
          </a:p>
        </p:txBody>
      </p:sp>
      <p:sp>
        <p:nvSpPr>
          <p:cNvPr id="3" name="Объект 2">
            <a:extLst>
              <a:ext uri="{FF2B5EF4-FFF2-40B4-BE49-F238E27FC236}">
                <a16:creationId xmlns:a16="http://schemas.microsoft.com/office/drawing/2014/main" id="{68F78B1A-A252-1E1F-210D-880FA9F1B001}"/>
              </a:ext>
            </a:extLst>
          </p:cNvPr>
          <p:cNvSpPr>
            <a:spLocks noGrp="1"/>
          </p:cNvSpPr>
          <p:nvPr>
            <p:ph sz="quarter" idx="1"/>
          </p:nvPr>
        </p:nvSpPr>
        <p:spPr/>
        <p:txBody>
          <a:bodyPr>
            <a:normAutofit fontScale="92500" lnSpcReduction="10000"/>
          </a:bodyPr>
          <a:lstStyle/>
          <a:p>
            <a:pPr indent="450215" algn="just">
              <a:lnSpc>
                <a:spcPct val="115000"/>
              </a:lnSpc>
              <a:spcBef>
                <a:spcPts val="600"/>
              </a:spcBef>
              <a:spcAft>
                <a:spcPts val="600"/>
              </a:spcAf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Многомерные методы анализа данных.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Анализ взаимосвязи ме­жду большим количеством переменных осуществляется путем ис­пользования многомерных методов статистической обработки. Цель применения подобных методов — обнаружить скрытые закономер­ности, выделить наиболее существенные взаимосвязи между пере­менными. Примерами таких многомерных статистических методов являются:</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Bef>
                <a:spcPts val="600"/>
              </a:spcBef>
              <a:spcAft>
                <a:spcPts val="6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♦факторный анализ;</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Bef>
                <a:spcPts val="600"/>
              </a:spcBef>
              <a:spcAft>
                <a:spcPts val="6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♦кластерный анализ;</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Bef>
                <a:spcPts val="600"/>
              </a:spcBef>
              <a:spcAft>
                <a:spcPts val="6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дисперсионный анализ;</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Bef>
                <a:spcPts val="600"/>
              </a:spcBef>
              <a:spcAft>
                <a:spcPts val="6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регрессионный анализ;</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Bef>
                <a:spcPts val="600"/>
              </a:spcBef>
              <a:spcAft>
                <a:spcPts val="6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латентно-структурный анализ;</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Bef>
                <a:spcPts val="600"/>
              </a:spcBef>
              <a:spcAft>
                <a:spcPts val="6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многомерное шкалирование и др.</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225169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a:t>Цель лекции</a:t>
            </a:r>
          </a:p>
        </p:txBody>
      </p:sp>
      <p:sp>
        <p:nvSpPr>
          <p:cNvPr id="3" name="Содержимое 2"/>
          <p:cNvSpPr>
            <a:spLocks noGrp="1"/>
          </p:cNvSpPr>
          <p:nvPr>
            <p:ph sz="quarter" idx="1"/>
          </p:nvPr>
        </p:nvSpPr>
        <p:spPr/>
        <p:txBody>
          <a:bodyPr>
            <a:normAutofit/>
          </a:bodyPr>
          <a:lstStyle/>
          <a:p>
            <a:pPr>
              <a:buNone/>
            </a:pPr>
            <a:r>
              <a:rPr lang="ru-RU" sz="3200" dirty="0"/>
              <a:t>1.  Раскрыть сущность, содержание, особенности математических методов исследования;</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A33D35-313E-3790-9463-67B8425DD611}"/>
              </a:ext>
            </a:extLst>
          </p:cNvPr>
          <p:cNvSpPr>
            <a:spLocks noGrp="1"/>
          </p:cNvSpPr>
          <p:nvPr>
            <p:ph type="title"/>
          </p:nvPr>
        </p:nvSpPr>
        <p:spPr/>
        <p:txBody>
          <a:bodyPr/>
          <a:lstStyle/>
          <a:p>
            <a:r>
              <a:rPr lang="kk-KZ" sz="1800" b="1" dirty="0">
                <a:solidFill>
                  <a:srgbClr val="C00000"/>
                </a:solidFill>
                <a:latin typeface="Times New Roman" panose="02020603050405020304" pitchFamily="18" charset="0"/>
                <a:ea typeface="Calibri" panose="020F0502020204030204" pitchFamily="34" charset="0"/>
              </a:rPr>
              <a:t>         </a:t>
            </a:r>
            <a:r>
              <a:rPr lang="kk-KZ" sz="1800" b="1" dirty="0">
                <a:solidFill>
                  <a:srgbClr val="C00000"/>
                </a:solidFill>
                <a:effectLst/>
                <a:latin typeface="Times New Roman" panose="02020603050405020304" pitchFamily="18" charset="0"/>
                <a:ea typeface="Calibri" panose="020F0502020204030204" pitchFamily="34" charset="0"/>
              </a:rPr>
              <a:t> </a:t>
            </a:r>
            <a:r>
              <a:rPr lang="ru-RU" sz="1800" b="1" dirty="0">
                <a:solidFill>
                  <a:srgbClr val="C00000"/>
                </a:solidFill>
                <a:effectLst/>
                <a:latin typeface="Times New Roman" panose="02020603050405020304" pitchFamily="18" charset="0"/>
                <a:ea typeface="Times New Roman" panose="02020603050405020304" pitchFamily="18" charset="0"/>
              </a:rPr>
              <a:t>ХАРАКТЕРИСТИКА СОЦИОМЕТРИЧЕСКОГО МЕТОДА</a:t>
            </a:r>
            <a:endParaRPr lang="ru-KZ" dirty="0">
              <a:solidFill>
                <a:srgbClr val="C00000"/>
              </a:solidFill>
            </a:endParaRPr>
          </a:p>
        </p:txBody>
      </p:sp>
      <p:graphicFrame>
        <p:nvGraphicFramePr>
          <p:cNvPr id="4" name="Объект 3">
            <a:extLst>
              <a:ext uri="{FF2B5EF4-FFF2-40B4-BE49-F238E27FC236}">
                <a16:creationId xmlns:a16="http://schemas.microsoft.com/office/drawing/2014/main" id="{79D2F749-1A24-010A-B057-CB2A99681E9F}"/>
              </a:ext>
            </a:extLst>
          </p:cNvPr>
          <p:cNvGraphicFramePr>
            <a:graphicFrameLocks noGrp="1"/>
          </p:cNvGraphicFramePr>
          <p:nvPr>
            <p:ph sz="quarter" idx="1"/>
            <p:extLst>
              <p:ext uri="{D42A27DB-BD31-4B8C-83A1-F6EECF244321}">
                <p14:modId xmlns:p14="http://schemas.microsoft.com/office/powerpoint/2010/main" val="1896983195"/>
              </p:ext>
            </p:extLst>
          </p:nvPr>
        </p:nvGraphicFramePr>
        <p:xfrm>
          <a:off x="612648" y="1550424"/>
          <a:ext cx="7703768" cy="4686888"/>
        </p:xfrm>
        <a:graphic>
          <a:graphicData uri="http://schemas.openxmlformats.org/drawingml/2006/table">
            <a:tbl>
              <a:tblPr firstRow="1" firstCol="1" lastRow="1" lastCol="1" bandRow="1" bandCol="1">
                <a:tableStyleId>{5C22544A-7EE6-4342-B048-85BDC9FD1C3A}</a:tableStyleId>
              </a:tblPr>
              <a:tblGrid>
                <a:gridCol w="3502311">
                  <a:extLst>
                    <a:ext uri="{9D8B030D-6E8A-4147-A177-3AD203B41FA5}">
                      <a16:colId xmlns:a16="http://schemas.microsoft.com/office/drawing/2014/main" val="2431935262"/>
                    </a:ext>
                  </a:extLst>
                </a:gridCol>
                <a:gridCol w="4201457">
                  <a:extLst>
                    <a:ext uri="{9D8B030D-6E8A-4147-A177-3AD203B41FA5}">
                      <a16:colId xmlns:a16="http://schemas.microsoft.com/office/drawing/2014/main" val="201705897"/>
                    </a:ext>
                  </a:extLst>
                </a:gridCol>
              </a:tblGrid>
              <a:tr h="124553">
                <a:tc>
                  <a:txBody>
                    <a:bodyPr/>
                    <a:lstStyle/>
                    <a:p>
                      <a:pPr algn="ctr">
                        <a:lnSpc>
                          <a:spcPct val="115000"/>
                        </a:lnSpc>
                        <a:spcBef>
                          <a:spcPts val="600"/>
                        </a:spcBef>
                        <a:spcAft>
                          <a:spcPts val="600"/>
                        </a:spcAft>
                      </a:pPr>
                      <a:r>
                        <a:rPr lang="ru-RU" sz="700">
                          <a:effectLst/>
                        </a:rPr>
                        <a:t>Положительныестороны</a:t>
                      </a:r>
                      <a:endParaRPr lang="ru-KZ" sz="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ct val="115000"/>
                        </a:lnSpc>
                        <a:spcBef>
                          <a:spcPts val="600"/>
                        </a:spcBef>
                        <a:spcAft>
                          <a:spcPts val="600"/>
                        </a:spcAft>
                      </a:pPr>
                      <a:r>
                        <a:rPr lang="ru-RU" sz="700">
                          <a:effectLst/>
                        </a:rPr>
                        <a:t>Отрицательныестороны</a:t>
                      </a:r>
                      <a:endParaRPr lang="ru-KZ" sz="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147355723"/>
                  </a:ext>
                </a:extLst>
              </a:tr>
              <a:tr h="2596473">
                <a:tc>
                  <a:txBody>
                    <a:bodyPr/>
                    <a:lstStyle/>
                    <a:p>
                      <a:pPr>
                        <a:lnSpc>
                          <a:spcPct val="115000"/>
                        </a:lnSpc>
                        <a:spcAft>
                          <a:spcPts val="1000"/>
                        </a:spcAft>
                      </a:pPr>
                      <a:r>
                        <a:rPr lang="ru-RU" sz="700">
                          <a:effectLst/>
                        </a:rPr>
                        <a:t>1.“Демократичность”опроса — регистрируются чувства  и настроения всех членов группы или коллектива (при социомет-рическом анкетировании необ-ходимо опросить всех членов данной группы)</a:t>
                      </a:r>
                      <a:endParaRPr lang="ru-KZ" sz="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1000"/>
                        </a:spcAft>
                      </a:pPr>
                      <a:r>
                        <a:rPr lang="ru-RU" sz="700">
                          <a:effectLst/>
                        </a:rPr>
                        <a:t>1. Ограниченные познавательные </a:t>
                      </a:r>
                      <a:endParaRPr lang="ru-KZ" sz="600">
                        <a:effectLst/>
                      </a:endParaRPr>
                    </a:p>
                    <a:p>
                      <a:pPr>
                        <a:lnSpc>
                          <a:spcPct val="115000"/>
                        </a:lnSpc>
                        <a:spcAft>
                          <a:spcPts val="1000"/>
                        </a:spcAft>
                      </a:pPr>
                      <a:r>
                        <a:rPr lang="ru-RU" sz="700">
                          <a:effectLst/>
                        </a:rPr>
                        <a:t>возможности (отсутствие возможности для достаточно глубокого и всестороннего анализа личности, группы и коллектива):</a:t>
                      </a:r>
                      <a:endParaRPr lang="ru-KZ" sz="600">
                        <a:effectLst/>
                      </a:endParaRPr>
                    </a:p>
                    <a:p>
                      <a:pPr>
                        <a:lnSpc>
                          <a:spcPct val="115000"/>
                        </a:lnSpc>
                        <a:spcAft>
                          <a:spcPts val="1000"/>
                        </a:spcAft>
                      </a:pPr>
                      <a:r>
                        <a:rPr lang="ru-RU" sz="700">
                          <a:effectLst/>
                        </a:rPr>
                        <a:t>а)фиксируются не все, а преиму щественно эмоциональные отношения, выраженные в симпатии, антипатии, безразличии;</a:t>
                      </a:r>
                      <a:endParaRPr lang="ru-KZ" sz="600">
                        <a:effectLst/>
                      </a:endParaRPr>
                    </a:p>
                    <a:p>
                      <a:pPr>
                        <a:lnSpc>
                          <a:spcPct val="115000"/>
                        </a:lnSpc>
                        <a:spcAft>
                          <a:spcPts val="1000"/>
                        </a:spcAft>
                      </a:pPr>
                      <a:r>
                        <a:rPr lang="ru-RU" sz="700">
                          <a:effectLst/>
                        </a:rPr>
                        <a:t>б) остаются в тени мотивация, причины тех или иных отношений индивидов;</a:t>
                      </a:r>
                      <a:endParaRPr lang="ru-KZ" sz="600">
                        <a:effectLst/>
                      </a:endParaRPr>
                    </a:p>
                    <a:p>
                      <a:pPr>
                        <a:lnSpc>
                          <a:spcPct val="115000"/>
                        </a:lnSpc>
                        <a:spcAft>
                          <a:spcPts val="1000"/>
                        </a:spcAft>
                      </a:pPr>
                      <a:r>
                        <a:rPr lang="ru-RU" sz="700">
                          <a:effectLst/>
                        </a:rPr>
                        <a:t>в) сравнительно небольшая информация ценность по оценкеУ. ЭсераиП.Ферстера, они дают 20% информации, получае-мой“ методом групповой оценки”;</a:t>
                      </a:r>
                      <a:endParaRPr lang="ru-KZ" sz="600">
                        <a:effectLst/>
                      </a:endParaRPr>
                    </a:p>
                    <a:p>
                      <a:pPr algn="just">
                        <a:lnSpc>
                          <a:spcPct val="115000"/>
                        </a:lnSpc>
                        <a:spcAft>
                          <a:spcPts val="1000"/>
                        </a:spcAft>
                      </a:pPr>
                      <a:r>
                        <a:rPr lang="ru-RU" sz="700" spc="-5">
                          <a:effectLst/>
                        </a:rPr>
                        <a:t>г)ониприодны </a:t>
                      </a:r>
                      <a:r>
                        <a:rPr lang="ru-RU" sz="700">
                          <a:effectLst/>
                        </a:rPr>
                        <a:t>для исследования групп и коллективов, число членов которых не превышает 40</a:t>
                      </a:r>
                      <a:endParaRPr lang="ru-KZ" sz="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02764216"/>
                  </a:ext>
                </a:extLst>
              </a:tr>
              <a:tr h="925112">
                <a:tc>
                  <a:txBody>
                    <a:bodyPr/>
                    <a:lstStyle/>
                    <a:p>
                      <a:pPr marL="116840"/>
                      <a:r>
                        <a:rPr lang="ru-RU" sz="700">
                          <a:effectLst/>
                        </a:rPr>
                        <a:t>2. Количественная диагностика структуры группы и коллекти-ва, межличностных отношений и их динамика, спонтанных влечений и скрытых чувств, по-ложения (статуса) индивида и его удовлетворенности общени-ем в группе или коллективе</a:t>
                      </a:r>
                      <a:endParaRPr lang="ru-KZ"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6840"/>
                      <a:r>
                        <a:rPr lang="ru-RU" sz="700">
                          <a:effectLst/>
                        </a:rPr>
                        <a:t>2.Опасностьсубъективизма—реальные отношения в быту и в процессе труда между людьми не всегда совпадают с теми, которые фиксирует социометрия (опросные ответы далеко не всегда искренни)</a:t>
                      </a:r>
                      <a:endParaRPr lang="ru-KZ"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212043010"/>
                  </a:ext>
                </a:extLst>
              </a:tr>
              <a:tr h="1040750">
                <a:tc>
                  <a:txBody>
                    <a:bodyPr/>
                    <a:lstStyle/>
                    <a:p>
                      <a:pPr marL="116840"/>
                      <a:r>
                        <a:rPr lang="ru-RU" sz="700">
                          <a:effectLst/>
                        </a:rPr>
                        <a:t>3. Возможность применения системно-структурного анали-за и моделирования личных (в основном эмоциональных) отно-шений в группе или коллективе</a:t>
                      </a:r>
                      <a:endParaRPr lang="ru-KZ" sz="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6840"/>
                      <a:r>
                        <a:rPr lang="ru-RU" sz="700" dirty="0">
                          <a:effectLst/>
                        </a:rPr>
                        <a:t>3. Число взаимных выборов, используемое в социометрической технике для установления </a:t>
                      </a:r>
                      <a:r>
                        <a:rPr lang="ru-RU" sz="700" dirty="0" err="1">
                          <a:effectLst/>
                        </a:rPr>
                        <a:t>сплоченнос</a:t>
                      </a:r>
                      <a:r>
                        <a:rPr lang="ru-RU" sz="700" dirty="0">
                          <a:effectLst/>
                        </a:rPr>
                        <a:t> </a:t>
                      </a:r>
                      <a:r>
                        <a:rPr lang="ru-RU" sz="700" dirty="0" err="1">
                          <a:effectLst/>
                        </a:rPr>
                        <a:t>ти</a:t>
                      </a:r>
                      <a:r>
                        <a:rPr lang="ru-RU" sz="700" dirty="0">
                          <a:effectLst/>
                        </a:rPr>
                        <a:t> коллектива, являет </a:t>
                      </a:r>
                      <a:r>
                        <a:rPr lang="ru-RU" sz="700" dirty="0" err="1">
                          <a:effectLst/>
                        </a:rPr>
                        <a:t>ся</a:t>
                      </a:r>
                      <a:r>
                        <a:rPr lang="ru-RU" sz="700" dirty="0">
                          <a:effectLst/>
                        </a:rPr>
                        <a:t> не надежным показателем—большое число взаимных выборов может отражать большое число замкнутых в себе группок, между которыми нет </a:t>
                      </a:r>
                      <a:r>
                        <a:rPr lang="ru-RU" sz="700" dirty="0" err="1">
                          <a:effectLst/>
                        </a:rPr>
                        <a:t>коллек</a:t>
                      </a:r>
                      <a:r>
                        <a:rPr lang="ru-RU" sz="700" dirty="0">
                          <a:effectLst/>
                        </a:rPr>
                        <a:t> </a:t>
                      </a:r>
                      <a:r>
                        <a:rPr lang="ru-RU" sz="700" dirty="0" err="1">
                          <a:effectLst/>
                        </a:rPr>
                        <a:t>тивистских</a:t>
                      </a:r>
                      <a:r>
                        <a:rPr lang="ru-RU" sz="700" dirty="0">
                          <a:effectLst/>
                        </a:rPr>
                        <a:t> отношений</a:t>
                      </a:r>
                      <a:endParaRPr lang="ru-KZ" sz="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04054880"/>
                  </a:ext>
                </a:extLst>
              </a:tr>
            </a:tbl>
          </a:graphicData>
        </a:graphic>
      </p:graphicFrame>
      <p:sp>
        <p:nvSpPr>
          <p:cNvPr id="5" name="Rectangle 1">
            <a:extLst>
              <a:ext uri="{FF2B5EF4-FFF2-40B4-BE49-F238E27FC236}">
                <a16:creationId xmlns:a16="http://schemas.microsoft.com/office/drawing/2014/main" id="{A6DF3C45-ACB4-B0B6-7891-B94F07D2D8BB}"/>
              </a:ext>
            </a:extLst>
          </p:cNvPr>
          <p:cNvSpPr>
            <a:spLocks noChangeArrowheads="1"/>
          </p:cNvSpPr>
          <p:nvPr/>
        </p:nvSpPr>
        <p:spPr bwMode="auto">
          <a:xfrm>
            <a:off x="-7498563" y="0"/>
            <a:ext cx="22809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KZ"/>
          </a:p>
        </p:txBody>
      </p:sp>
    </p:spTree>
    <p:extLst>
      <p:ext uri="{BB962C8B-B14F-4D97-AF65-F5344CB8AC3E}">
        <p14:creationId xmlns:p14="http://schemas.microsoft.com/office/powerpoint/2010/main" val="1220178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71B28D-3D05-4B8A-9129-A86952531960}"/>
              </a:ext>
            </a:extLst>
          </p:cNvPr>
          <p:cNvSpPr>
            <a:spLocks noGrp="1"/>
          </p:cNvSpPr>
          <p:nvPr>
            <p:ph type="title"/>
          </p:nvPr>
        </p:nvSpPr>
        <p:spPr/>
        <p:txBody>
          <a:bodyPr>
            <a:normAutofit/>
          </a:bodyPr>
          <a:lstStyle/>
          <a:p>
            <a:pPr algn="ctr"/>
            <a:r>
              <a:rPr lang="ru-RU" sz="2400" b="1" dirty="0">
                <a:latin typeface="Times New Roman" panose="02020603050405020304" pitchFamily="18" charset="0"/>
                <a:cs typeface="Times New Roman" panose="02020603050405020304" pitchFamily="18" charset="0"/>
              </a:rPr>
              <a:t>Вопросы для самоконтроля</a:t>
            </a:r>
            <a:endParaRPr lang="ru-KZ" sz="24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2665EEB0-A29B-4DC4-9BCC-EAE76F6CA871}"/>
              </a:ext>
            </a:extLst>
          </p:cNvPr>
          <p:cNvSpPr>
            <a:spLocks noGrp="1"/>
          </p:cNvSpPr>
          <p:nvPr>
            <p:ph sz="quarter" idx="1"/>
          </p:nvPr>
        </p:nvSpPr>
        <p:spPr/>
        <p:txBody>
          <a:bodyPr>
            <a:normAutofit fontScale="62500" lnSpcReduction="20000"/>
          </a:bodyPr>
          <a:lstStyle/>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Обоснуйте сложность использования  количественных измерений в психолого-педагогическом исследовании.</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Раскройте сущность таких видов средних величин, как средняя арифметическая, медиана и мода.</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Что следует понимать под дисперсией и средним квадратичным отклонением. Как производится расчет этих величин.</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Обоснуйте сущность понятия «корреляция». Какие коэффициенты корреляции наиболее часто используются в психолого-педаго­гическом исследовании.</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В чем заключается статистическая проверка научной гипотезы. Что понимается под «нулевой гипотезой» и «альтернативной гипотезой».</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Перечислите многомерные методы анализа исследовательских данных. Кратко охарактеризуйте каждый из них.</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Обоснуйте для каких целей в психолого-педагогическом исследовании ис­пользуются методы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шаблонирования</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 шкалирования.</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8.Опишите какие  виды группировки материала применяются в психолого-педагогическом исследовании.</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304855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a:t>Рекомендуемая литература:</a:t>
            </a:r>
            <a:br>
              <a:rPr lang="ru-RU" dirty="0"/>
            </a:br>
            <a:endParaRPr lang="ru-RU" dirty="0"/>
          </a:p>
        </p:txBody>
      </p:sp>
      <p:sp>
        <p:nvSpPr>
          <p:cNvPr id="3" name="Содержимое 2"/>
          <p:cNvSpPr>
            <a:spLocks noGrp="1"/>
          </p:cNvSpPr>
          <p:nvPr>
            <p:ph sz="quarter" idx="1"/>
          </p:nvPr>
        </p:nvSpPr>
        <p:spPr/>
        <p:txBody>
          <a:bodyPr>
            <a:normAutofit lnSpcReduction="10000"/>
          </a:bodyPr>
          <a:lstStyle/>
          <a:p>
            <a:pPr lvl="0">
              <a:buNone/>
            </a:pPr>
            <a:r>
              <a:rPr lang="ru-RU" sz="1800" dirty="0"/>
              <a:t>1.Загвязинский В.И., </a:t>
            </a:r>
            <a:r>
              <a:rPr lang="ru-RU" sz="1800" dirty="0" err="1"/>
              <a:t>Атаханов</a:t>
            </a:r>
            <a:r>
              <a:rPr lang="ru-RU" sz="1800" dirty="0"/>
              <a:t> Р. Методология и методы психолого-педагогического исследования: учебное пособие для студентов вузов. – М. : Академия, 2001. – 208 с.</a:t>
            </a:r>
          </a:p>
          <a:p>
            <a:pPr lvl="0">
              <a:buNone/>
            </a:pPr>
            <a:r>
              <a:rPr lang="ru-RU" sz="1800" dirty="0"/>
              <a:t>2. Методы системного педагогического исследования: учебное пособие. – М. : Народное образование, 2002.</a:t>
            </a:r>
          </a:p>
          <a:p>
            <a:pPr lvl="0">
              <a:buNone/>
            </a:pPr>
            <a:r>
              <a:rPr lang="ru-RU" sz="1800" dirty="0"/>
              <a:t>3. Методы педагогических исследований / Под ред. Пискунова А.И., Воробьева Г.В. – М. : Наука, 1979.</a:t>
            </a:r>
          </a:p>
          <a:p>
            <a:pPr lvl="0">
              <a:buNone/>
            </a:pPr>
            <a:r>
              <a:rPr lang="ru-RU" sz="1800" dirty="0"/>
              <a:t>4. Образцов П.И. Методы и методология психолого-педагогического исследования. – СПб. : Питер, 2004. – 268 с.</a:t>
            </a:r>
          </a:p>
          <a:p>
            <a:pPr>
              <a:buNone/>
            </a:pPr>
            <a:r>
              <a:rPr lang="ru-RU" sz="1800" dirty="0"/>
              <a:t>5.Ахметова  Г. К., </a:t>
            </a:r>
            <a:r>
              <a:rPr lang="ru-RU" sz="1800" dirty="0" err="1"/>
              <a:t>Пфейфер</a:t>
            </a:r>
            <a:r>
              <a:rPr lang="ru-RU" sz="1800" dirty="0"/>
              <a:t> Н.Э., </a:t>
            </a:r>
            <a:r>
              <a:rPr lang="ru-RU" sz="1800" dirty="0" err="1"/>
              <a:t>Бурдина</a:t>
            </a:r>
            <a:r>
              <a:rPr lang="ru-RU" sz="1800" dirty="0"/>
              <a:t> Е.И. Азбука для начинающего исследователя: метод.   пособие. – Павлодар: РИО ПГУ им. </a:t>
            </a:r>
            <a:r>
              <a:rPr lang="ru-RU" sz="1800" dirty="0" err="1"/>
              <a:t>С.Торайгырова</a:t>
            </a:r>
            <a:r>
              <a:rPr lang="ru-RU" sz="1800" dirty="0"/>
              <a:t>, 2003</a:t>
            </a:r>
          </a:p>
          <a:p>
            <a:pPr lvl="0">
              <a:buNone/>
            </a:pPr>
            <a:r>
              <a:rPr lang="ru-RU" sz="1800" dirty="0"/>
              <a:t>6. Волков Б.С., Волкова Н.В. Методы исследований в психологии: </a:t>
            </a:r>
            <a:r>
              <a:rPr lang="ru-RU" sz="1800" dirty="0" err="1"/>
              <a:t>учебно-практ</a:t>
            </a:r>
            <a:r>
              <a:rPr lang="ru-RU" sz="1800" dirty="0"/>
              <a:t>. пособие. – 3-е изд., </a:t>
            </a:r>
            <a:r>
              <a:rPr lang="ru-RU" sz="1800" dirty="0" err="1"/>
              <a:t>испр</a:t>
            </a:r>
            <a:r>
              <a:rPr lang="ru-RU" sz="1800" dirty="0"/>
              <a:t>. и доп. – М. : Педагогическое общество России, 2002. – 208 с.</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latin typeface="Times New Roman" pitchFamily="18" charset="0"/>
                <a:cs typeface="Times New Roman" pitchFamily="18" charset="0"/>
              </a:rPr>
              <a:t>План лекции:</a:t>
            </a:r>
          </a:p>
        </p:txBody>
      </p:sp>
      <p:sp>
        <p:nvSpPr>
          <p:cNvPr id="3" name="Текст 2"/>
          <p:cNvSpPr>
            <a:spLocks noGrp="1"/>
          </p:cNvSpPr>
          <p:nvPr>
            <p:ph type="body" idx="2"/>
          </p:nvPr>
        </p:nvSpPr>
        <p:spPr/>
        <p:txBody>
          <a:bodyPr/>
          <a:lstStyle/>
          <a:p>
            <a:endParaRPr lang="ru-RU"/>
          </a:p>
        </p:txBody>
      </p:sp>
      <p:sp>
        <p:nvSpPr>
          <p:cNvPr id="4" name="Содержимое 3"/>
          <p:cNvSpPr>
            <a:spLocks noGrp="1"/>
          </p:cNvSpPr>
          <p:nvPr>
            <p:ph sz="quarter" idx="1"/>
          </p:nvPr>
        </p:nvSpPr>
        <p:spPr/>
        <p:txBody>
          <a:bodyPr>
            <a:normAutofit/>
          </a:bodyPr>
          <a:lstStyle/>
          <a:p>
            <a:pPr indent="0" algn="just">
              <a:lnSpc>
                <a:spcPct val="115000"/>
              </a:lnSpc>
              <a:buNone/>
            </a:pPr>
            <a:r>
              <a:rPr lang="kk-KZ" sz="2600" dirty="0">
                <a:solidFill>
                  <a:srgbClr val="000000"/>
                </a:solidFill>
                <a:effectLst/>
                <a:latin typeface="Times New Roman" pitchFamily="18" charset="0"/>
                <a:ea typeface="Times New Roman" panose="02020603050405020304" pitchFamily="18" charset="0"/>
                <a:cs typeface="Times New Roman"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1.Статистический метод и методики его использования. Разделы статистики: описательная статистика, индуктивная статистика, измерение корреляции. </a:t>
            </a:r>
            <a:endParaRPr lang="ru-KZ" sz="1800" dirty="0">
              <a:effectLst/>
              <a:latin typeface="Times New Roman" panose="02020603050405020304" pitchFamily="18" charset="0"/>
              <a:ea typeface="Times New Roman" panose="02020603050405020304" pitchFamily="18" charset="0"/>
            </a:endParaRPr>
          </a:p>
          <a:p>
            <a:pPr indent="450215" algn="just">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2. Виды  статистических данных: количественные, порядковые и качественные.</a:t>
            </a:r>
            <a:endParaRPr lang="ru-KZ" sz="1800" dirty="0">
              <a:effectLst/>
              <a:latin typeface="Times New Roman" panose="02020603050405020304" pitchFamily="18" charset="0"/>
              <a:ea typeface="Times New Roman" panose="02020603050405020304" pitchFamily="18" charset="0"/>
            </a:endParaRPr>
          </a:p>
          <a:p>
            <a:pPr indent="450215" algn="just">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3.Проблема репрезентативности выборки. Понятие генеральной совокупности.</a:t>
            </a:r>
            <a:endParaRPr lang="ru-KZ" sz="1800" dirty="0">
              <a:effectLst/>
              <a:latin typeface="Times New Roman" panose="02020603050405020304" pitchFamily="18" charset="0"/>
              <a:ea typeface="Times New Roman" panose="02020603050405020304" pitchFamily="18" charset="0"/>
            </a:endParaRPr>
          </a:p>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4. Методы регистрации, ранжирования, шкалирования.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5.Графопостроение, сравнение элементарных статистик, метод корреляций, факторный анализ.</a:t>
            </a:r>
            <a:endParaRPr lang="ru-KZ" sz="1800" dirty="0">
              <a:effectLst/>
              <a:latin typeface="Times New Roman" panose="02020603050405020304" pitchFamily="18" charset="0"/>
              <a:ea typeface="Times New Roman" panose="02020603050405020304"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D0A3FE-D179-1AF8-598A-78FDA6ACBA89}"/>
              </a:ext>
            </a:extLst>
          </p:cNvPr>
          <p:cNvSpPr>
            <a:spLocks noGrp="1"/>
          </p:cNvSpPr>
          <p:nvPr>
            <p:ph type="title"/>
          </p:nvPr>
        </p:nvSpPr>
        <p:spPr/>
        <p:txBody>
          <a:bodyPr>
            <a:noAutofit/>
          </a:bodyPr>
          <a:lstStyle/>
          <a:p>
            <a:pPr algn="ctr"/>
            <a:b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2000" b="1" dirty="0">
                <a:effectLst/>
                <a:latin typeface="Times New Roman" panose="02020603050405020304" pitchFamily="18" charset="0"/>
                <a:ea typeface="Times New Roman" panose="02020603050405020304" pitchFamily="18" charset="0"/>
                <a:cs typeface="Times New Roman" panose="02020603050405020304" pitchFamily="18" charset="0"/>
              </a:rPr>
              <a:t>1.Статистический метод и методики его использования. Разделы статистики: описательная статистика, индуктивная статистика, измерение корреляции.</a:t>
            </a:r>
            <a:br>
              <a:rPr lang="ru-KZ" sz="2000" dirty="0">
                <a:effectLst/>
                <a:latin typeface="Calibri" panose="020F0502020204030204" pitchFamily="34" charset="0"/>
                <a:ea typeface="Times New Roman" panose="02020603050405020304" pitchFamily="18" charset="0"/>
                <a:cs typeface="Times New Roman" panose="02020603050405020304" pitchFamily="18" charset="0"/>
              </a:rPr>
            </a:br>
            <a:endParaRPr lang="ru-KZ" sz="2000" dirty="0"/>
          </a:p>
        </p:txBody>
      </p:sp>
      <p:sp>
        <p:nvSpPr>
          <p:cNvPr id="3" name="Объект 2">
            <a:extLst>
              <a:ext uri="{FF2B5EF4-FFF2-40B4-BE49-F238E27FC236}">
                <a16:creationId xmlns:a16="http://schemas.microsoft.com/office/drawing/2014/main" id="{72BBBCB9-CCC3-8C01-781D-77FF58B80EB8}"/>
              </a:ext>
            </a:extLst>
          </p:cNvPr>
          <p:cNvSpPr>
            <a:spLocks noGrp="1"/>
          </p:cNvSpPr>
          <p:nvPr>
            <p:ph sz="quarter" idx="1"/>
          </p:nvPr>
        </p:nvSpPr>
        <p:spPr/>
        <p:txBody>
          <a:bodyPr/>
          <a:lstStyle/>
          <a:p>
            <a:r>
              <a:rPr lang="ru-RU" sz="2400" dirty="0">
                <a:solidFill>
                  <a:srgbClr val="000000"/>
                </a:solidFill>
                <a:effectLst/>
                <a:latin typeface="Times New Roman" panose="02020603050405020304" pitchFamily="18" charset="0"/>
                <a:ea typeface="Times New Roman" panose="02020603050405020304" pitchFamily="18" charset="0"/>
              </a:rPr>
              <a:t>В современных условиях развития науки необходимым и обязательным компонентом получения объективных данных о результатах научного исследования стало введение  количественных и качественных пока­зателей. Как правило, эти данные могут быть получены путем прямого или опосредованного измерения различных составляющих целостного педагоги­ческого процесса либо посредством количественной оценки соответ­ствующих параметров адекватно построенной математической мо­дели педагогического процесса. С этой целью при исследовании научных проблем психологии и педагогики применяются методы математиче­ской статистики</a:t>
            </a:r>
            <a:r>
              <a:rPr lang="ru-RU" sz="1800" dirty="0">
                <a:solidFill>
                  <a:srgbClr val="000000"/>
                </a:solidFill>
                <a:effectLst/>
                <a:latin typeface="Times New Roman" panose="02020603050405020304" pitchFamily="18" charset="0"/>
                <a:ea typeface="Times New Roman" panose="02020603050405020304" pitchFamily="18" charset="0"/>
              </a:rPr>
              <a:t>. </a:t>
            </a:r>
            <a:endParaRPr lang="ru-KZ" dirty="0"/>
          </a:p>
        </p:txBody>
      </p:sp>
    </p:spTree>
    <p:extLst>
      <p:ext uri="{BB962C8B-B14F-4D97-AF65-F5344CB8AC3E}">
        <p14:creationId xmlns:p14="http://schemas.microsoft.com/office/powerpoint/2010/main" val="3027894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endParaRPr lang="ru-RU" sz="3200" b="1"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lnSpcReduction="10000"/>
          </a:bodyPr>
          <a:lstStyle/>
          <a:p>
            <a:pPr indent="450215" algn="just">
              <a:lnSpc>
                <a:spcPct val="115000"/>
              </a:lnSpc>
              <a:spcBef>
                <a:spcPts val="1200"/>
              </a:spcBef>
              <a:spcAft>
                <a:spcPts val="600"/>
              </a:spcAft>
            </a:pPr>
            <a:r>
              <a:rPr lang="ru-RU" sz="2400" i="1" dirty="0">
                <a:effectLst/>
                <a:latin typeface="Times New Roman" panose="02020603050405020304" pitchFamily="18" charset="0"/>
                <a:ea typeface="Times New Roman" panose="02020603050405020304" pitchFamily="18" charset="0"/>
                <a:cs typeface="Times New Roman" panose="02020603050405020304" pitchFamily="18" charset="0"/>
              </a:rPr>
              <a:t>Статистические методы исследовательской работы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применяются на этапах планирования, сбора материалов, сводки и обработки материалов исследования и при представлении его результатов. Статистика необходима при рассмотрении совокупности явлений, состоящих из множества отдельных элементов.</a:t>
            </a:r>
          </a:p>
          <a:p>
            <a:pPr indent="450215" algn="just">
              <a:lnSpc>
                <a:spcPct val="115000"/>
              </a:lnSpc>
              <a:spcBef>
                <a:spcPts val="1200"/>
              </a:spcBef>
              <a:spcAft>
                <a:spcPts val="60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 их помощью решаются различные задачи: обработка фактического материала, получение новых, дополнительных данных, обоснование научной организации исследования и др.</a:t>
            </a:r>
            <a:endParaRPr lang="ru-KZ" sz="2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Bef>
                <a:spcPts val="1200"/>
              </a:spcBef>
              <a:spcAft>
                <a:spcPts val="600"/>
              </a:spcAft>
            </a:pP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latin typeface="Times New Roman" pitchFamily="18" charset="0"/>
                <a:cs typeface="Times New Roman" pitchFamily="18" charset="0"/>
              </a:rPr>
              <a:t>Основные понятия </a:t>
            </a:r>
          </a:p>
        </p:txBody>
      </p:sp>
      <p:sp>
        <p:nvSpPr>
          <p:cNvPr id="3" name="Содержимое 2"/>
          <p:cNvSpPr>
            <a:spLocks noGrp="1"/>
          </p:cNvSpPr>
          <p:nvPr>
            <p:ph sz="quarter" idx="1"/>
          </p:nvPr>
        </p:nvSpPr>
        <p:spPr/>
        <p:txBody>
          <a:bodyPr/>
          <a:lstStyle/>
          <a:p>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Отдельные явления, входящие в совокупность, называются </a:t>
            </a:r>
            <a:r>
              <a:rPr lang="ru-RU" sz="2000" i="1" dirty="0">
                <a:effectLst/>
                <a:latin typeface="Times New Roman" panose="02020603050405020304" pitchFamily="18" charset="0"/>
                <a:ea typeface="Times New Roman" panose="02020603050405020304" pitchFamily="18" charset="0"/>
                <a:cs typeface="Times New Roman" panose="02020603050405020304" pitchFamily="18" charset="0"/>
              </a:rPr>
              <a:t>элементами совокупности,</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обычно обозначаются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xi</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и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yi</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Если обозначить частоту отдельных элементов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fi</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то их сумма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åfi</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называется объемом совокупности и обозначается буквой N. Для количественной характеристики совокупностей используют главным образом средние показатели такие, как: среднее арифметическое, мода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Mo</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медиана (Me). Те или иные </a:t>
            </a:r>
            <a:r>
              <a:rPr lang="ru-RU" sz="2000" i="1" dirty="0">
                <a:effectLst/>
                <a:latin typeface="Times New Roman" panose="02020603050405020304" pitchFamily="18" charset="0"/>
                <a:ea typeface="Times New Roman" panose="02020603050405020304" pitchFamily="18" charset="0"/>
                <a:cs typeface="Times New Roman" panose="02020603050405020304" pitchFamily="18" charset="0"/>
              </a:rPr>
              <a:t>средние показатели</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вычисляют с учетом задач исследования и конкретных особенностей исследуемых явлений. Источником достоверной научной информации  средние показатели  становятся лишь только тогда, когда при их вычислении учитывается </a:t>
            </a:r>
            <a:r>
              <a:rPr lang="ru-RU" sz="2000" i="1" dirty="0">
                <a:effectLst/>
                <a:latin typeface="Times New Roman" panose="02020603050405020304" pitchFamily="18" charset="0"/>
                <a:ea typeface="Times New Roman" panose="02020603050405020304" pitchFamily="18" charset="0"/>
                <a:cs typeface="Times New Roman" panose="02020603050405020304" pitchFamily="18" charset="0"/>
              </a:rPr>
              <a:t>закон больших чисел.</a:t>
            </a:r>
            <a:endParaRPr lang="ru-K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br>
              <a:rPr lang="ru-RU" sz="2800" dirty="0"/>
            </a:br>
            <a:br>
              <a:rPr lang="ru-RU" sz="2800" dirty="0"/>
            </a:b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Применение в педагогическом исследовании статистических методов включает в себя следующие </a:t>
            </a:r>
            <a:r>
              <a:rPr lang="ru-RU" sz="2800" i="1" dirty="0">
                <a:effectLst/>
                <a:latin typeface="Times New Roman" panose="02020603050405020304" pitchFamily="18" charset="0"/>
                <a:ea typeface="Times New Roman" panose="02020603050405020304" pitchFamily="18" charset="0"/>
                <a:cs typeface="Times New Roman" panose="02020603050405020304" pitchFamily="18" charset="0"/>
              </a:rPr>
              <a:t>этапы</a:t>
            </a:r>
            <a:r>
              <a:rPr lang="ru-RU" sz="28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ru-KZ" sz="2800" dirty="0">
                <a:effectLst/>
                <a:latin typeface="Calibri" panose="020F0502020204030204" pitchFamily="34" charset="0"/>
                <a:ea typeface="Times New Roman" panose="02020603050405020304" pitchFamily="18" charset="0"/>
                <a:cs typeface="Times New Roman" panose="02020603050405020304" pitchFamily="18" charset="0"/>
              </a:rPr>
            </a:br>
            <a:br>
              <a:rPr lang="ru-RU" sz="2800" dirty="0"/>
            </a:br>
            <a:endParaRPr lang="ru-RU" sz="2700" dirty="0"/>
          </a:p>
        </p:txBody>
      </p:sp>
      <p:sp>
        <p:nvSpPr>
          <p:cNvPr id="3" name="Содержимое 2"/>
          <p:cNvSpPr>
            <a:spLocks noGrp="1"/>
          </p:cNvSpPr>
          <p:nvPr>
            <p:ph sz="quarter" idx="1"/>
          </p:nvPr>
        </p:nvSpPr>
        <p:spPr/>
        <p:txBody>
          <a:bodyPr>
            <a:noAutofit/>
          </a:bodyPr>
          <a:lstStyle/>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Сбор эмпирических данных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методами наблюдения, тестирования, эксперимента, анкетирования и других в целях получения количественных сведений о каких-либо явлениях, заполнение математической модели конкретными цифрами.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Сводка полученных сведений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нахождение обобщающих числовых данных и их обработка в пределах формальной математической модели.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Составление математической модели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для последующего описания с помощью цифр существенных свойств изучаемого объекта.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Анализ и интерпретация данных,</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конструирование содержательных педагогических выводов.</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RU"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9A8D0E-2271-DB86-5CFE-96A6450CA683}"/>
              </a:ext>
            </a:extLst>
          </p:cNvPr>
          <p:cNvSpPr>
            <a:spLocks noGrp="1"/>
          </p:cNvSpPr>
          <p:nvPr>
            <p:ph type="title"/>
          </p:nvPr>
        </p:nvSpPr>
        <p:spPr/>
        <p:txBody>
          <a:bodyPr>
            <a:normAutofit/>
          </a:bodyPr>
          <a:lstStyle/>
          <a:p>
            <a:pPr algn="ctr"/>
            <a:r>
              <a:rPr lang="ru-RU" sz="2800" b="1" dirty="0">
                <a:effectLst/>
                <a:latin typeface="Times New Roman" panose="02020603050405020304" pitchFamily="18" charset="0"/>
                <a:ea typeface="Times New Roman" panose="02020603050405020304" pitchFamily="18" charset="0"/>
                <a:cs typeface="Times New Roman" panose="02020603050405020304" pitchFamily="18" charset="0"/>
              </a:rPr>
              <a:t>Разделы статистики:</a:t>
            </a:r>
            <a:endParaRPr lang="ru-KZ" sz="2800" b="1" dirty="0"/>
          </a:p>
        </p:txBody>
      </p:sp>
      <p:sp>
        <p:nvSpPr>
          <p:cNvPr id="3" name="Объект 2">
            <a:extLst>
              <a:ext uri="{FF2B5EF4-FFF2-40B4-BE49-F238E27FC236}">
                <a16:creationId xmlns:a16="http://schemas.microsoft.com/office/drawing/2014/main" id="{6E9DE791-F437-4D59-2F24-EA22EA723DA3}"/>
              </a:ext>
            </a:extLst>
          </p:cNvPr>
          <p:cNvSpPr>
            <a:spLocks noGrp="1"/>
          </p:cNvSpPr>
          <p:nvPr>
            <p:ph sz="quarter" idx="1"/>
          </p:nvPr>
        </p:nvSpPr>
        <p:spPr/>
        <p:txBody>
          <a:bodyPr>
            <a:normAutofit fontScale="92500" lnSpcReduction="20000"/>
          </a:bodyPr>
          <a:lstStyle/>
          <a:p>
            <a:pPr indent="450215" algn="just">
              <a:lnSpc>
                <a:spcPct val="115000"/>
              </a:lnSpc>
              <a:spcBef>
                <a:spcPts val="600"/>
              </a:spcBef>
              <a:spcAft>
                <a:spcPts val="6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Описательная статистика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направлена на то, чтобы описывать, подытоживать и воспроизводить в виде таблиц или графиков данные того или иного распределения, вычислять среднее для данного распределения, его размах и дисперсию.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Bef>
                <a:spcPts val="600"/>
              </a:spcBef>
              <a:spcAft>
                <a:spcPts val="6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Индуктивная статистика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необходима тогда, когда требуется проверить, можно ли распространить результаты, полученные на данной выборке, на всю популяцию, из которой взята эта выборка. То есть, до какой степени можно путем индукции обобщить на большее число объектов ту или иную закономерность, обнаруженную при изучении ограниченной группы в ходе какого-либо наблюдения или эксперимента. Индуктивная статистика необходима после получения эмпирических данных, на этапе обобщения и конструирования выводов.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Bef>
                <a:spcPts val="600"/>
              </a:spcBef>
              <a:spcAft>
                <a:spcPts val="6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3. Раздел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измерения корреляции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направлен на изучение степени связи между собой двух переменных с тем, чтобы можно было предсказывать возможные значения одной из них, если известна другая.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62574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3BB7E5-1043-2DF1-F27E-F1FA3CAF3C18}"/>
              </a:ext>
            </a:extLst>
          </p:cNvPr>
          <p:cNvSpPr>
            <a:spLocks noGrp="1"/>
          </p:cNvSpPr>
          <p:nvPr>
            <p:ph type="title"/>
          </p:nvPr>
        </p:nvSpPr>
        <p:spPr/>
        <p:txBody>
          <a:bodyPr>
            <a:noAutofit/>
          </a:bodyPr>
          <a:lstStyle/>
          <a:p>
            <a:pPr algn="ct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2. Виды статистических данных: количественные, порядковые и качественные.</a:t>
            </a:r>
            <a:br>
              <a:rPr lang="ru-KZ" sz="2400" dirty="0">
                <a:effectLst/>
                <a:latin typeface="Calibri" panose="020F0502020204030204" pitchFamily="34" charset="0"/>
                <a:ea typeface="Times New Roman" panose="02020603050405020304" pitchFamily="18" charset="0"/>
                <a:cs typeface="Times New Roman" panose="02020603050405020304" pitchFamily="18" charset="0"/>
              </a:rPr>
            </a:br>
            <a:endParaRPr lang="ru-KZ" sz="2400" dirty="0"/>
          </a:p>
        </p:txBody>
      </p:sp>
      <p:sp>
        <p:nvSpPr>
          <p:cNvPr id="3" name="Объект 2">
            <a:extLst>
              <a:ext uri="{FF2B5EF4-FFF2-40B4-BE49-F238E27FC236}">
                <a16:creationId xmlns:a16="http://schemas.microsoft.com/office/drawing/2014/main" id="{2B0A29C1-E122-CAC0-770A-20C398043FAC}"/>
              </a:ext>
            </a:extLst>
          </p:cNvPr>
          <p:cNvSpPr>
            <a:spLocks noGrp="1"/>
          </p:cNvSpPr>
          <p:nvPr>
            <p:ph sz="quarter" idx="1"/>
          </p:nvPr>
        </p:nvSpPr>
        <p:spPr/>
        <p:txBody>
          <a:bodyPr>
            <a:normAutofit fontScale="92500" lnSpcReduction="20000"/>
          </a:bodyPr>
          <a:lstStyle/>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Данные в статистике – это основные элементы, подлежащие анализу. Данными могут быть количественные результаты, любая информация, которая может быть классифицирована или разбита на категории с целью обработки.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Bef>
                <a:spcPts val="1200"/>
              </a:spcBef>
              <a:spcAft>
                <a:spcPts val="6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Виды статистических данных.</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Количественные данные,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получаемые при измерениях (например, данные о весе, размерах, температуре, времени, результатах тестирования), их можно распределить по шкале с равными интервалами.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Порядковые данные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которые получаются при упорядочивании количественных данных в возрастающей последовательности (1-й, ..., 7-й, ..., 100-й, ...; А, Б, В, ...). </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Качественные данные,</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представляющие собой свойства, признаки элементов выборки или популяции. Их нельзя измерить, и единственной их количественной оценкой служит частота встречаемости.</a:t>
            </a:r>
            <a:endParaRPr lang="ru-KZ"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p>
        </p:txBody>
      </p:sp>
    </p:spTree>
    <p:extLst>
      <p:ext uri="{BB962C8B-B14F-4D97-AF65-F5344CB8AC3E}">
        <p14:creationId xmlns:p14="http://schemas.microsoft.com/office/powerpoint/2010/main" val="22780973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3115</TotalTime>
  <Words>2431</Words>
  <Application>Microsoft Office PowerPoint</Application>
  <PresentationFormat>Экран (4:3)</PresentationFormat>
  <Paragraphs>109</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Calibri</vt:lpstr>
      <vt:lpstr>Times New Roman</vt:lpstr>
      <vt:lpstr>Tw Cen MT</vt:lpstr>
      <vt:lpstr>Wingdings</vt:lpstr>
      <vt:lpstr>Wingdings 2</vt:lpstr>
      <vt:lpstr>Обычная</vt:lpstr>
      <vt:lpstr>Казахский национальный  университет им. Аль-Фараби </vt:lpstr>
      <vt:lpstr>Цель лекции</vt:lpstr>
      <vt:lpstr>План лекции:</vt:lpstr>
      <vt:lpstr> 1.Статистический метод и методики его использования. Разделы статистики: описательная статистика, индуктивная статистика, измерение корреляции. </vt:lpstr>
      <vt:lpstr>Презентация PowerPoint</vt:lpstr>
      <vt:lpstr>Основные понятия </vt:lpstr>
      <vt:lpstr>  Применение в педагогическом исследовании статистических методов включает в себя следующие этапы.   </vt:lpstr>
      <vt:lpstr>Разделы статистики:</vt:lpstr>
      <vt:lpstr>2. Виды статистических данных: количественные, порядковые и качественные. </vt:lpstr>
      <vt:lpstr>средние величины</vt:lpstr>
      <vt:lpstr>Медиана (Me)</vt:lpstr>
      <vt:lpstr>Дисперсия</vt:lpstr>
      <vt:lpstr> 3.Проблема репрезентативности выборки.  Понятие генеральной совокупности. </vt:lpstr>
      <vt:lpstr>Репрезентативная выборка</vt:lpstr>
      <vt:lpstr>Метод случайного отбора</vt:lpstr>
      <vt:lpstr> 4. Методы регистрации, ранжирования, шкалирования  </vt:lpstr>
      <vt:lpstr>Шкалирование</vt:lpstr>
      <vt:lpstr>5.Графопостроение, сравнение элементарных статистик, метод корреляций, факторный анализ. </vt:lpstr>
      <vt:lpstr>Многомерные методы анализа данных</vt:lpstr>
      <vt:lpstr>          ХАРАКТЕРИСТИКА СОЦИОМЕТРИЧЕСКОГО МЕТОДА</vt:lpstr>
      <vt:lpstr>Вопросы для самоконтроля</vt:lpstr>
      <vt:lpstr>Рекомендуемая литература: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С.Ж.АСФЕНДИЯРОВ АТЫНДАҒЫ ҚАЗАҚ ҰЛТТЫҚ МЕДИЦИНА  УНИВЕРСИТЕТІ</dc:title>
  <dc:creator>ASEM</dc:creator>
  <cp:lastModifiedBy>Akmaral Magauova</cp:lastModifiedBy>
  <cp:revision>171</cp:revision>
  <dcterms:created xsi:type="dcterms:W3CDTF">2015-09-15T12:16:44Z</dcterms:created>
  <dcterms:modified xsi:type="dcterms:W3CDTF">2023-11-09T03:09:42Z</dcterms:modified>
</cp:coreProperties>
</file>